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9" r:id="rId3"/>
    <p:sldId id="300" r:id="rId4"/>
    <p:sldId id="278" r:id="rId5"/>
    <p:sldId id="280" r:id="rId6"/>
    <p:sldId id="297" r:id="rId7"/>
    <p:sldId id="286" r:id="rId8"/>
    <p:sldId id="287" r:id="rId9"/>
    <p:sldId id="299" r:id="rId10"/>
    <p:sldId id="291" r:id="rId11"/>
    <p:sldId id="29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0F4DE"/>
    <a:srgbClr val="FFFF99"/>
    <a:srgbClr val="EAB0B4"/>
    <a:srgbClr val="E4989D"/>
    <a:srgbClr val="DD7F86"/>
    <a:srgbClr val="D35962"/>
    <a:srgbClr val="00589A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5379" autoAdjust="0"/>
  </p:normalViewPr>
  <p:slideViewPr>
    <p:cSldViewPr>
      <p:cViewPr>
        <p:scale>
          <a:sx n="75" d="100"/>
          <a:sy n="75" d="100"/>
        </p:scale>
        <p:origin x="-63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1" y="49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9.211.205\&#1087;&#1072;&#1087;&#1082;&#1072;%20&#1076;&#1083;&#1103;%20&#1086;&#1073;&#1084;&#1077;&#1085;&#1072;\&#1046;&#1091;&#1088;&#1082;&#1086;%20&#1040;.&#1053;\&#1057;&#1083;&#1072;&#1081;&#1076;&#1099;%20&#1089;&#1077;&#1084;&#1080;&#1085;&#1072;&#1088;%20&#1048;&#1055;&#1059;\&#1057;&#1083;&#1072;&#1081;&#1076;%209%20&#1057;&#1086;&#1076;&#1077;&#1088;&#1078;&#1072;&#1085;&#1080;&#1077;%20%20&#1090;&#1101;%20%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/>
              <a:t>Экономия тепловой энергии</a:t>
            </a:r>
          </a:p>
          <a:p>
            <a:pPr>
              <a:defRPr/>
            </a:pPr>
            <a:r>
              <a:rPr lang="ru-RU" dirty="0"/>
              <a:t>от проводимых мероприятий по энергосбережению</a:t>
            </a:r>
          </a:p>
        </c:rich>
      </c:tx>
      <c:layout/>
    </c:title>
    <c:view3D>
      <c:rotX val="75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061F0-DD1C-4754-9FA5-3546791F135D}" type="doc">
      <dgm:prSet loTypeId="urn:microsoft.com/office/officeart/2005/8/layout/hierarchy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19469CD-B236-4B9E-8A7A-9D5F5E224CB5}">
      <dgm:prSet phldrT="[Текст]" custT="1"/>
      <dgm:spPr>
        <a:solidFill>
          <a:schemeClr val="accent2">
            <a:lumMod val="20000"/>
            <a:lumOff val="80000"/>
          </a:schemeClr>
        </a:solidFill>
        <a:ln w="9525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Поддержка государства</a:t>
          </a:r>
          <a:endParaRPr lang="ru-RU" sz="1800" b="1" dirty="0">
            <a:solidFill>
              <a:schemeClr val="tx1"/>
            </a:solidFill>
          </a:endParaRPr>
        </a:p>
      </dgm:t>
    </dgm:pt>
    <dgm:pt modelId="{C8BA19C7-E0D2-4134-AD3B-62B0FA56A91C}" type="parTrans" cxnId="{0EAABAFF-F098-48B6-AA84-758964076DC9}">
      <dgm:prSet/>
      <dgm:spPr/>
      <dgm:t>
        <a:bodyPr/>
        <a:lstStyle/>
        <a:p>
          <a:endParaRPr lang="ru-RU"/>
        </a:p>
      </dgm:t>
    </dgm:pt>
    <dgm:pt modelId="{115383E0-B82A-4149-8184-1444161677BE}" type="sibTrans" cxnId="{0EAABAFF-F098-48B6-AA84-758964076DC9}">
      <dgm:prSet/>
      <dgm:spPr/>
      <dgm:t>
        <a:bodyPr/>
        <a:lstStyle/>
        <a:p>
          <a:endParaRPr lang="ru-RU"/>
        </a:p>
      </dgm:t>
    </dgm:pt>
    <dgm:pt modelId="{710AEE20-4CE6-4A42-891D-0587E5BB98A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dirty="0" smtClean="0"/>
            <a:t>Сопровождение энергоэффективных мероприятий на всех этапах  реализации</a:t>
          </a:r>
        </a:p>
      </dgm:t>
    </dgm:pt>
    <dgm:pt modelId="{F5D327F2-3821-41AD-9D68-717A8302BEA8}" type="parTrans" cxnId="{124805D4-5BC1-407A-B1CE-0FB5874397EE}">
      <dgm:prSet/>
      <dgm:spPr/>
      <dgm:t>
        <a:bodyPr/>
        <a:lstStyle/>
        <a:p>
          <a:endParaRPr lang="ru-RU"/>
        </a:p>
      </dgm:t>
    </dgm:pt>
    <dgm:pt modelId="{876454BB-AB4B-4A73-8667-6553AB8FF5DC}" type="sibTrans" cxnId="{124805D4-5BC1-407A-B1CE-0FB5874397EE}">
      <dgm:prSet/>
      <dgm:spPr/>
      <dgm:t>
        <a:bodyPr/>
        <a:lstStyle/>
        <a:p>
          <a:endParaRPr lang="ru-RU"/>
        </a:p>
      </dgm:t>
    </dgm:pt>
    <dgm:pt modelId="{01F1C7EF-D7A5-4E88-A12A-A385A99FD22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dirty="0" smtClean="0"/>
            <a:t>Финансирование до 50%</a:t>
          </a:r>
        </a:p>
        <a:p>
          <a:pPr algn="l"/>
          <a:endParaRPr lang="ru-RU" sz="900" b="1" dirty="0" smtClean="0"/>
        </a:p>
        <a:p>
          <a:pPr algn="l"/>
          <a:r>
            <a:rPr lang="ru-RU" sz="1200" b="1" dirty="0" smtClean="0"/>
            <a:t>Рассрочка платежей на 10-15 лет</a:t>
          </a:r>
          <a:endParaRPr lang="ru-RU" sz="900" b="1" dirty="0"/>
        </a:p>
      </dgm:t>
    </dgm:pt>
    <dgm:pt modelId="{D68074EE-E299-4838-BA8A-F87EE9BBE0E1}" type="parTrans" cxnId="{64F425FC-3E99-4371-8C5E-207BF3AC6552}">
      <dgm:prSet/>
      <dgm:spPr/>
      <dgm:t>
        <a:bodyPr/>
        <a:lstStyle/>
        <a:p>
          <a:endParaRPr lang="ru-RU"/>
        </a:p>
      </dgm:t>
    </dgm:pt>
    <dgm:pt modelId="{1B01BDFA-2FB6-4CA4-AFBA-58226F23EDE2}" type="sibTrans" cxnId="{64F425FC-3E99-4371-8C5E-207BF3AC6552}">
      <dgm:prSet/>
      <dgm:spPr/>
      <dgm:t>
        <a:bodyPr/>
        <a:lstStyle/>
        <a:p>
          <a:endParaRPr lang="ru-RU"/>
        </a:p>
      </dgm:t>
    </dgm:pt>
    <dgm:pt modelId="{F42AC4D5-51A9-4212-8C3A-CF9E8DB902C8}">
      <dgm:prSet phldrT="[Текст]" custT="1"/>
      <dgm:spPr>
        <a:solidFill>
          <a:srgbClr val="D0F4DE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dirty="0" smtClean="0"/>
            <a:t>Снижение теплопотребления многоквартирных жилых домов</a:t>
          </a:r>
          <a:endParaRPr lang="ru-RU" sz="1200" b="1" dirty="0"/>
        </a:p>
      </dgm:t>
    </dgm:pt>
    <dgm:pt modelId="{6507AC61-50FA-4560-8C26-977846950830}" type="sibTrans" cxnId="{234FE924-599F-43CA-963F-4476278C1732}">
      <dgm:prSet/>
      <dgm:spPr/>
      <dgm:t>
        <a:bodyPr/>
        <a:lstStyle/>
        <a:p>
          <a:endParaRPr lang="ru-RU"/>
        </a:p>
      </dgm:t>
    </dgm:pt>
    <dgm:pt modelId="{9CAED614-A1BB-42D7-B2CB-5FFF11795D0A}" type="parTrans" cxnId="{234FE924-599F-43CA-963F-4476278C1732}">
      <dgm:prSet/>
      <dgm:spPr/>
      <dgm:t>
        <a:bodyPr/>
        <a:lstStyle/>
        <a:p>
          <a:endParaRPr lang="ru-RU"/>
        </a:p>
      </dgm:t>
    </dgm:pt>
    <dgm:pt modelId="{FC91A56D-E0A0-410A-80BF-564AC74C39E3}">
      <dgm:prSet phldrT="[Текст]" custT="1"/>
      <dgm:spPr>
        <a:solidFill>
          <a:srgbClr val="D0F4DE"/>
        </a:solidFill>
        <a:ln w="9525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Цель</a:t>
          </a:r>
          <a:endParaRPr lang="ru-RU" sz="2000" b="1" dirty="0"/>
        </a:p>
      </dgm:t>
    </dgm:pt>
    <dgm:pt modelId="{928DACFB-3AD3-4C05-A5B4-257FCE86EADA}" type="sibTrans" cxnId="{3290C329-7B5A-4632-9CEF-261AFF252589}">
      <dgm:prSet/>
      <dgm:spPr/>
      <dgm:t>
        <a:bodyPr/>
        <a:lstStyle/>
        <a:p>
          <a:endParaRPr lang="ru-RU"/>
        </a:p>
      </dgm:t>
    </dgm:pt>
    <dgm:pt modelId="{0FDCD332-3DF0-4933-AD61-CB1CB85D21E6}" type="parTrans" cxnId="{3290C329-7B5A-4632-9CEF-261AFF252589}">
      <dgm:prSet/>
      <dgm:spPr/>
      <dgm:t>
        <a:bodyPr/>
        <a:lstStyle/>
        <a:p>
          <a:endParaRPr lang="ru-RU"/>
        </a:p>
      </dgm:t>
    </dgm:pt>
    <dgm:pt modelId="{58118747-91DE-4B5F-A413-FE7013BBFE0B}">
      <dgm:prSet custT="1"/>
      <dgm:spPr>
        <a:solidFill>
          <a:srgbClr val="D0F4DE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dirty="0" smtClean="0"/>
            <a:t>Создание условий для участия граждан и юридических лиц в реализации мероприятий, направленных на эффективное и рациональное  использование тепловой энергии многоквартирных жилых домов</a:t>
          </a:r>
          <a:endParaRPr lang="ru-RU" sz="1200" b="1" dirty="0"/>
        </a:p>
      </dgm:t>
    </dgm:pt>
    <dgm:pt modelId="{0EF60160-B4CD-4E13-877C-A5135216BD98}" type="parTrans" cxnId="{B3D44F64-B80B-4745-8AB1-B97EC1853A3A}">
      <dgm:prSet/>
      <dgm:spPr/>
      <dgm:t>
        <a:bodyPr/>
        <a:lstStyle/>
        <a:p>
          <a:endParaRPr lang="ru-RU"/>
        </a:p>
      </dgm:t>
    </dgm:pt>
    <dgm:pt modelId="{49E2700D-FFEB-4C43-81BA-5289CEFDD515}" type="sibTrans" cxnId="{B3D44F64-B80B-4745-8AB1-B97EC1853A3A}">
      <dgm:prSet/>
      <dgm:spPr/>
      <dgm:t>
        <a:bodyPr/>
        <a:lstStyle/>
        <a:p>
          <a:endParaRPr lang="ru-RU"/>
        </a:p>
      </dgm:t>
    </dgm:pt>
    <dgm:pt modelId="{A432CA6D-5690-40A3-B77A-1C3D963DDD63}" type="pres">
      <dgm:prSet presAssocID="{C83061F0-DD1C-4754-9FA5-3546791F13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92F68F-5676-460B-B28C-31C92A1C658B}" type="pres">
      <dgm:prSet presAssocID="{FC91A56D-E0A0-410A-80BF-564AC74C39E3}" presName="root" presStyleCnt="0"/>
      <dgm:spPr/>
    </dgm:pt>
    <dgm:pt modelId="{EC114555-908F-4EFE-AF79-39F63F4CD75B}" type="pres">
      <dgm:prSet presAssocID="{FC91A56D-E0A0-410A-80BF-564AC74C39E3}" presName="rootComposite" presStyleCnt="0"/>
      <dgm:spPr/>
    </dgm:pt>
    <dgm:pt modelId="{57613995-B4A4-449D-B7C6-C277F9515F13}" type="pres">
      <dgm:prSet presAssocID="{FC91A56D-E0A0-410A-80BF-564AC74C39E3}" presName="rootText" presStyleLbl="node1" presStyleIdx="0" presStyleCnt="2" custScaleY="64279"/>
      <dgm:spPr/>
      <dgm:t>
        <a:bodyPr/>
        <a:lstStyle/>
        <a:p>
          <a:endParaRPr lang="ru-RU"/>
        </a:p>
      </dgm:t>
    </dgm:pt>
    <dgm:pt modelId="{0E5A66D8-E7E6-470A-AAC5-8DAD17C52BED}" type="pres">
      <dgm:prSet presAssocID="{FC91A56D-E0A0-410A-80BF-564AC74C39E3}" presName="rootConnector" presStyleLbl="node1" presStyleIdx="0" presStyleCnt="2"/>
      <dgm:spPr/>
      <dgm:t>
        <a:bodyPr/>
        <a:lstStyle/>
        <a:p>
          <a:endParaRPr lang="ru-RU"/>
        </a:p>
      </dgm:t>
    </dgm:pt>
    <dgm:pt modelId="{45AFF2BF-49FF-4CB6-8F96-CB41411AA14D}" type="pres">
      <dgm:prSet presAssocID="{FC91A56D-E0A0-410A-80BF-564AC74C39E3}" presName="childShape" presStyleCnt="0"/>
      <dgm:spPr/>
    </dgm:pt>
    <dgm:pt modelId="{1E52DE34-4A61-40C6-89F8-875518AF5DF9}" type="pres">
      <dgm:prSet presAssocID="{9CAED614-A1BB-42D7-B2CB-5FFF11795D0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E0D4489-47B0-473C-BB50-4996BCA9D1AC}" type="pres">
      <dgm:prSet presAssocID="{F42AC4D5-51A9-4212-8C3A-CF9E8DB902C8}" presName="childText" presStyleLbl="bgAcc1" presStyleIdx="0" presStyleCnt="4" custScaleX="227887" custScaleY="69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31A39-D815-47D4-A61E-E063738514EC}" type="pres">
      <dgm:prSet presAssocID="{0EF60160-B4CD-4E13-877C-A5135216BD9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CF5476B-41D3-4EB4-944A-A03903B641F9}" type="pres">
      <dgm:prSet presAssocID="{58118747-91DE-4B5F-A413-FE7013BBFE0B}" presName="childText" presStyleLbl="bgAcc1" presStyleIdx="1" presStyleCnt="4" custScaleX="227434" custScaleY="121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60D-FD57-4FB1-9BE0-CD24463ECC10}" type="pres">
      <dgm:prSet presAssocID="{919469CD-B236-4B9E-8A7A-9D5F5E224CB5}" presName="root" presStyleCnt="0"/>
      <dgm:spPr/>
    </dgm:pt>
    <dgm:pt modelId="{9C04DC44-AC55-4B3C-A43B-2C0D0C7DD7C3}" type="pres">
      <dgm:prSet presAssocID="{919469CD-B236-4B9E-8A7A-9D5F5E224CB5}" presName="rootComposite" presStyleCnt="0"/>
      <dgm:spPr/>
    </dgm:pt>
    <dgm:pt modelId="{3D8A5815-2FD9-4078-9204-4BF83E0A1B0F}" type="pres">
      <dgm:prSet presAssocID="{919469CD-B236-4B9E-8A7A-9D5F5E224CB5}" presName="rootText" presStyleLbl="node1" presStyleIdx="1" presStyleCnt="2" custScaleY="67419"/>
      <dgm:spPr/>
      <dgm:t>
        <a:bodyPr/>
        <a:lstStyle/>
        <a:p>
          <a:endParaRPr lang="ru-RU"/>
        </a:p>
      </dgm:t>
    </dgm:pt>
    <dgm:pt modelId="{B055D833-9923-4251-B9FD-A7EF13D874FB}" type="pres">
      <dgm:prSet presAssocID="{919469CD-B236-4B9E-8A7A-9D5F5E224CB5}" presName="rootConnector" presStyleLbl="node1" presStyleIdx="1" presStyleCnt="2"/>
      <dgm:spPr/>
      <dgm:t>
        <a:bodyPr/>
        <a:lstStyle/>
        <a:p>
          <a:endParaRPr lang="ru-RU"/>
        </a:p>
      </dgm:t>
    </dgm:pt>
    <dgm:pt modelId="{3C762D90-9F5A-43AD-A59C-639A08446758}" type="pres">
      <dgm:prSet presAssocID="{919469CD-B236-4B9E-8A7A-9D5F5E224CB5}" presName="childShape" presStyleCnt="0"/>
      <dgm:spPr/>
    </dgm:pt>
    <dgm:pt modelId="{898F6A2B-034D-4284-B0EF-3708CD6FF17C}" type="pres">
      <dgm:prSet presAssocID="{F5D327F2-3821-41AD-9D68-717A8302BEA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2DE1432-E05E-4EF8-BECF-84A35452D043}" type="pres">
      <dgm:prSet presAssocID="{710AEE20-4CE6-4A42-891D-0587E5BB98A2}" presName="childText" presStyleLbl="bgAcc1" presStyleIdx="2" presStyleCnt="4" custScaleX="184211" custScaleY="77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92398-9993-48F8-864B-2DBF1BC187DE}" type="pres">
      <dgm:prSet presAssocID="{D68074EE-E299-4838-BA8A-F87EE9BBE0E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30645BA-A390-41B9-A899-3E97B412B9A9}" type="pres">
      <dgm:prSet presAssocID="{01F1C7EF-D7A5-4E88-A12A-A385A99FD222}" presName="childText" presStyleLbl="bgAcc1" presStyleIdx="3" presStyleCnt="4" custScaleX="184724" custScaleY="85588" custLinFactNeighborX="1521" custLinFactNeighborY="-4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BEF0D-FBAD-496C-A502-4D30BA03147B}" type="presOf" srcId="{FC91A56D-E0A0-410A-80BF-564AC74C39E3}" destId="{0E5A66D8-E7E6-470A-AAC5-8DAD17C52BED}" srcOrd="1" destOrd="0" presId="urn:microsoft.com/office/officeart/2005/8/layout/hierarchy3"/>
    <dgm:cxn modelId="{124805D4-5BC1-407A-B1CE-0FB5874397EE}" srcId="{919469CD-B236-4B9E-8A7A-9D5F5E224CB5}" destId="{710AEE20-4CE6-4A42-891D-0587E5BB98A2}" srcOrd="0" destOrd="0" parTransId="{F5D327F2-3821-41AD-9D68-717A8302BEA8}" sibTransId="{876454BB-AB4B-4A73-8667-6553AB8FF5DC}"/>
    <dgm:cxn modelId="{234FE924-599F-43CA-963F-4476278C1732}" srcId="{FC91A56D-E0A0-410A-80BF-564AC74C39E3}" destId="{F42AC4D5-51A9-4212-8C3A-CF9E8DB902C8}" srcOrd="0" destOrd="0" parTransId="{9CAED614-A1BB-42D7-B2CB-5FFF11795D0A}" sibTransId="{6507AC61-50FA-4560-8C26-977846950830}"/>
    <dgm:cxn modelId="{732C9301-3342-433F-95D8-1315FA742A1E}" type="presOf" srcId="{9CAED614-A1BB-42D7-B2CB-5FFF11795D0A}" destId="{1E52DE34-4A61-40C6-89F8-875518AF5DF9}" srcOrd="0" destOrd="0" presId="urn:microsoft.com/office/officeart/2005/8/layout/hierarchy3"/>
    <dgm:cxn modelId="{865C5384-B902-4A49-B8C9-1D94CE11829E}" type="presOf" srcId="{0EF60160-B4CD-4E13-877C-A5135216BD98}" destId="{66131A39-D815-47D4-A61E-E063738514EC}" srcOrd="0" destOrd="0" presId="urn:microsoft.com/office/officeart/2005/8/layout/hierarchy3"/>
    <dgm:cxn modelId="{B00FF24E-0DCA-4E62-A24D-64A6412477C7}" type="presOf" srcId="{C83061F0-DD1C-4754-9FA5-3546791F135D}" destId="{A432CA6D-5690-40A3-B77A-1C3D963DDD63}" srcOrd="0" destOrd="0" presId="urn:microsoft.com/office/officeart/2005/8/layout/hierarchy3"/>
    <dgm:cxn modelId="{9D6C2915-FD21-4565-B832-725FD1FB54EF}" type="presOf" srcId="{F42AC4D5-51A9-4212-8C3A-CF9E8DB902C8}" destId="{3E0D4489-47B0-473C-BB50-4996BCA9D1AC}" srcOrd="0" destOrd="0" presId="urn:microsoft.com/office/officeart/2005/8/layout/hierarchy3"/>
    <dgm:cxn modelId="{3E01F6E5-737A-4254-9C84-34C588F32704}" type="presOf" srcId="{710AEE20-4CE6-4A42-891D-0587E5BB98A2}" destId="{52DE1432-E05E-4EF8-BECF-84A35452D043}" srcOrd="0" destOrd="0" presId="urn:microsoft.com/office/officeart/2005/8/layout/hierarchy3"/>
    <dgm:cxn modelId="{3290C329-7B5A-4632-9CEF-261AFF252589}" srcId="{C83061F0-DD1C-4754-9FA5-3546791F135D}" destId="{FC91A56D-E0A0-410A-80BF-564AC74C39E3}" srcOrd="0" destOrd="0" parTransId="{0FDCD332-3DF0-4933-AD61-CB1CB85D21E6}" sibTransId="{928DACFB-3AD3-4C05-A5B4-257FCE86EADA}"/>
    <dgm:cxn modelId="{64F425FC-3E99-4371-8C5E-207BF3AC6552}" srcId="{919469CD-B236-4B9E-8A7A-9D5F5E224CB5}" destId="{01F1C7EF-D7A5-4E88-A12A-A385A99FD222}" srcOrd="1" destOrd="0" parTransId="{D68074EE-E299-4838-BA8A-F87EE9BBE0E1}" sibTransId="{1B01BDFA-2FB6-4CA4-AFBA-58226F23EDE2}"/>
    <dgm:cxn modelId="{EC078F11-96F5-40F0-B9D0-5D7931B69C61}" type="presOf" srcId="{919469CD-B236-4B9E-8A7A-9D5F5E224CB5}" destId="{3D8A5815-2FD9-4078-9204-4BF83E0A1B0F}" srcOrd="0" destOrd="0" presId="urn:microsoft.com/office/officeart/2005/8/layout/hierarchy3"/>
    <dgm:cxn modelId="{1D24AC8B-5F55-4D0D-964B-C213A8F8158A}" type="presOf" srcId="{919469CD-B236-4B9E-8A7A-9D5F5E224CB5}" destId="{B055D833-9923-4251-B9FD-A7EF13D874FB}" srcOrd="1" destOrd="0" presId="urn:microsoft.com/office/officeart/2005/8/layout/hierarchy3"/>
    <dgm:cxn modelId="{B3D44F64-B80B-4745-8AB1-B97EC1853A3A}" srcId="{FC91A56D-E0A0-410A-80BF-564AC74C39E3}" destId="{58118747-91DE-4B5F-A413-FE7013BBFE0B}" srcOrd="1" destOrd="0" parTransId="{0EF60160-B4CD-4E13-877C-A5135216BD98}" sibTransId="{49E2700D-FFEB-4C43-81BA-5289CEFDD515}"/>
    <dgm:cxn modelId="{35F5DD90-E380-4B4C-B71E-FA30946D07C2}" type="presOf" srcId="{58118747-91DE-4B5F-A413-FE7013BBFE0B}" destId="{7CF5476B-41D3-4EB4-944A-A03903B641F9}" srcOrd="0" destOrd="0" presId="urn:microsoft.com/office/officeart/2005/8/layout/hierarchy3"/>
    <dgm:cxn modelId="{0EAABAFF-F098-48B6-AA84-758964076DC9}" srcId="{C83061F0-DD1C-4754-9FA5-3546791F135D}" destId="{919469CD-B236-4B9E-8A7A-9D5F5E224CB5}" srcOrd="1" destOrd="0" parTransId="{C8BA19C7-E0D2-4134-AD3B-62B0FA56A91C}" sibTransId="{115383E0-B82A-4149-8184-1444161677BE}"/>
    <dgm:cxn modelId="{06240C6F-7802-4ADC-A02F-960AF18F08F4}" type="presOf" srcId="{01F1C7EF-D7A5-4E88-A12A-A385A99FD222}" destId="{E30645BA-A390-41B9-A899-3E97B412B9A9}" srcOrd="0" destOrd="0" presId="urn:microsoft.com/office/officeart/2005/8/layout/hierarchy3"/>
    <dgm:cxn modelId="{565EEA79-2BF6-48A2-9133-92F9DF27E322}" type="presOf" srcId="{D68074EE-E299-4838-BA8A-F87EE9BBE0E1}" destId="{F0D92398-9993-48F8-864B-2DBF1BC187DE}" srcOrd="0" destOrd="0" presId="urn:microsoft.com/office/officeart/2005/8/layout/hierarchy3"/>
    <dgm:cxn modelId="{B85B9334-39C4-4968-A9BD-518623B5AF76}" type="presOf" srcId="{FC91A56D-E0A0-410A-80BF-564AC74C39E3}" destId="{57613995-B4A4-449D-B7C6-C277F9515F13}" srcOrd="0" destOrd="0" presId="urn:microsoft.com/office/officeart/2005/8/layout/hierarchy3"/>
    <dgm:cxn modelId="{CBE548BD-357F-478E-B829-D940A0CC833E}" type="presOf" srcId="{F5D327F2-3821-41AD-9D68-717A8302BEA8}" destId="{898F6A2B-034D-4284-B0EF-3708CD6FF17C}" srcOrd="0" destOrd="0" presId="urn:microsoft.com/office/officeart/2005/8/layout/hierarchy3"/>
    <dgm:cxn modelId="{B21C6810-992E-4B31-8FB2-244AD39A99A4}" type="presParOf" srcId="{A432CA6D-5690-40A3-B77A-1C3D963DDD63}" destId="{C592F68F-5676-460B-B28C-31C92A1C658B}" srcOrd="0" destOrd="0" presId="urn:microsoft.com/office/officeart/2005/8/layout/hierarchy3"/>
    <dgm:cxn modelId="{74D69591-DA3E-47F7-8CFF-AE4C1819C059}" type="presParOf" srcId="{C592F68F-5676-460B-B28C-31C92A1C658B}" destId="{EC114555-908F-4EFE-AF79-39F63F4CD75B}" srcOrd="0" destOrd="0" presId="urn:microsoft.com/office/officeart/2005/8/layout/hierarchy3"/>
    <dgm:cxn modelId="{CC8A20E8-5BBF-41B3-97F0-5F8B783B5586}" type="presParOf" srcId="{EC114555-908F-4EFE-AF79-39F63F4CD75B}" destId="{57613995-B4A4-449D-B7C6-C277F9515F13}" srcOrd="0" destOrd="0" presId="urn:microsoft.com/office/officeart/2005/8/layout/hierarchy3"/>
    <dgm:cxn modelId="{B2C80BD0-69FC-4EE0-9DDE-38050768999C}" type="presParOf" srcId="{EC114555-908F-4EFE-AF79-39F63F4CD75B}" destId="{0E5A66D8-E7E6-470A-AAC5-8DAD17C52BED}" srcOrd="1" destOrd="0" presId="urn:microsoft.com/office/officeart/2005/8/layout/hierarchy3"/>
    <dgm:cxn modelId="{BEA8CF65-6D26-4BBF-9F71-288CB91E4DEA}" type="presParOf" srcId="{C592F68F-5676-460B-B28C-31C92A1C658B}" destId="{45AFF2BF-49FF-4CB6-8F96-CB41411AA14D}" srcOrd="1" destOrd="0" presId="urn:microsoft.com/office/officeart/2005/8/layout/hierarchy3"/>
    <dgm:cxn modelId="{C1B0B34D-72F8-4517-B704-1A2CFE082351}" type="presParOf" srcId="{45AFF2BF-49FF-4CB6-8F96-CB41411AA14D}" destId="{1E52DE34-4A61-40C6-89F8-875518AF5DF9}" srcOrd="0" destOrd="0" presId="urn:microsoft.com/office/officeart/2005/8/layout/hierarchy3"/>
    <dgm:cxn modelId="{7F7354A0-8E38-4A34-B8A8-4F32CCE61029}" type="presParOf" srcId="{45AFF2BF-49FF-4CB6-8F96-CB41411AA14D}" destId="{3E0D4489-47B0-473C-BB50-4996BCA9D1AC}" srcOrd="1" destOrd="0" presId="urn:microsoft.com/office/officeart/2005/8/layout/hierarchy3"/>
    <dgm:cxn modelId="{7779EF31-EDB2-4A9D-92C2-F2B6484A31DE}" type="presParOf" srcId="{45AFF2BF-49FF-4CB6-8F96-CB41411AA14D}" destId="{66131A39-D815-47D4-A61E-E063738514EC}" srcOrd="2" destOrd="0" presId="urn:microsoft.com/office/officeart/2005/8/layout/hierarchy3"/>
    <dgm:cxn modelId="{609A4E21-9C09-4A4E-A0F7-3C71961957AF}" type="presParOf" srcId="{45AFF2BF-49FF-4CB6-8F96-CB41411AA14D}" destId="{7CF5476B-41D3-4EB4-944A-A03903B641F9}" srcOrd="3" destOrd="0" presId="urn:microsoft.com/office/officeart/2005/8/layout/hierarchy3"/>
    <dgm:cxn modelId="{5864505C-0C7D-4185-8879-192B5BB747E4}" type="presParOf" srcId="{A432CA6D-5690-40A3-B77A-1C3D963DDD63}" destId="{0FEE460D-FD57-4FB1-9BE0-CD24463ECC10}" srcOrd="1" destOrd="0" presId="urn:microsoft.com/office/officeart/2005/8/layout/hierarchy3"/>
    <dgm:cxn modelId="{FEB975CC-71A2-4242-BDDD-7BF8410B2338}" type="presParOf" srcId="{0FEE460D-FD57-4FB1-9BE0-CD24463ECC10}" destId="{9C04DC44-AC55-4B3C-A43B-2C0D0C7DD7C3}" srcOrd="0" destOrd="0" presId="urn:microsoft.com/office/officeart/2005/8/layout/hierarchy3"/>
    <dgm:cxn modelId="{D94E4C57-B01E-4CD0-AEC2-00E8FC592331}" type="presParOf" srcId="{9C04DC44-AC55-4B3C-A43B-2C0D0C7DD7C3}" destId="{3D8A5815-2FD9-4078-9204-4BF83E0A1B0F}" srcOrd="0" destOrd="0" presId="urn:microsoft.com/office/officeart/2005/8/layout/hierarchy3"/>
    <dgm:cxn modelId="{7BA0577A-71FB-42D3-9B0E-F150EB294255}" type="presParOf" srcId="{9C04DC44-AC55-4B3C-A43B-2C0D0C7DD7C3}" destId="{B055D833-9923-4251-B9FD-A7EF13D874FB}" srcOrd="1" destOrd="0" presId="urn:microsoft.com/office/officeart/2005/8/layout/hierarchy3"/>
    <dgm:cxn modelId="{F8325A98-97AC-42D5-BAFE-316F6FBA81FD}" type="presParOf" srcId="{0FEE460D-FD57-4FB1-9BE0-CD24463ECC10}" destId="{3C762D90-9F5A-43AD-A59C-639A08446758}" srcOrd="1" destOrd="0" presId="urn:microsoft.com/office/officeart/2005/8/layout/hierarchy3"/>
    <dgm:cxn modelId="{F9B46ADF-B4C4-4A1B-95EF-017F1DED9515}" type="presParOf" srcId="{3C762D90-9F5A-43AD-A59C-639A08446758}" destId="{898F6A2B-034D-4284-B0EF-3708CD6FF17C}" srcOrd="0" destOrd="0" presId="urn:microsoft.com/office/officeart/2005/8/layout/hierarchy3"/>
    <dgm:cxn modelId="{820D31B0-EABC-49A2-8AD4-A8EA18037D9B}" type="presParOf" srcId="{3C762D90-9F5A-43AD-A59C-639A08446758}" destId="{52DE1432-E05E-4EF8-BECF-84A35452D043}" srcOrd="1" destOrd="0" presId="urn:microsoft.com/office/officeart/2005/8/layout/hierarchy3"/>
    <dgm:cxn modelId="{0AD04024-985B-4B25-ABD3-24C388501E67}" type="presParOf" srcId="{3C762D90-9F5A-43AD-A59C-639A08446758}" destId="{F0D92398-9993-48F8-864B-2DBF1BC187DE}" srcOrd="2" destOrd="0" presId="urn:microsoft.com/office/officeart/2005/8/layout/hierarchy3"/>
    <dgm:cxn modelId="{F141D0C0-8358-4DF3-9305-6FB3B89972BA}" type="presParOf" srcId="{3C762D90-9F5A-43AD-A59C-639A08446758}" destId="{E30645BA-A390-41B9-A899-3E97B412B9A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939FF-B741-4EBF-8CAB-B8DA54AC9DC3}" type="doc">
      <dgm:prSet loTypeId="urn:microsoft.com/office/officeart/2005/8/layout/default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31BAAB-214E-4705-B98E-DB5DA886152E}">
      <dgm:prSet phldrT="[Текст]"/>
      <dgm:spPr>
        <a:solidFill>
          <a:srgbClr val="92D050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Уменьшение затрат на оплату коммунальных услуг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6314B4-9E21-4BB8-A044-7F264A4E421A}" type="parTrans" cxnId="{8D9159D2-71EE-4107-BF7E-59AA624EB4A6}">
      <dgm:prSet/>
      <dgm:spPr/>
      <dgm:t>
        <a:bodyPr/>
        <a:lstStyle/>
        <a:p>
          <a:endParaRPr lang="ru-RU"/>
        </a:p>
      </dgm:t>
    </dgm:pt>
    <dgm:pt modelId="{C411E1EB-D23A-44CF-A36C-BFC3F6FD9288}" type="sibTrans" cxnId="{8D9159D2-71EE-4107-BF7E-59AA624EB4A6}">
      <dgm:prSet/>
      <dgm:spPr/>
      <dgm:t>
        <a:bodyPr/>
        <a:lstStyle/>
        <a:p>
          <a:endParaRPr lang="ru-RU"/>
        </a:p>
      </dgm:t>
    </dgm:pt>
    <dgm:pt modelId="{7EEA12D5-36D3-4893-BF39-8D6BEFED164E}">
      <dgm:prSet phldrT="[Текст]"/>
      <dgm:spPr>
        <a:solidFill>
          <a:srgbClr val="D4F9CB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Увеличение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энергоэффективности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жилого дома до 50% и более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2D75D-24F9-4093-9746-D9770D10FE2C}" type="sibTrans" cxnId="{5CCB106F-D235-4F01-AA6C-24F1CB5DE81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8C2129-3616-4F2B-8773-A7A563AAD021}" type="parTrans" cxnId="{5CCB106F-D235-4F01-AA6C-24F1CB5DE81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26D1D-A0B1-4A61-851F-42025B1CD044}">
      <dgm:prSet phldrT="[Текст]"/>
      <dgm:spPr>
        <a:solidFill>
          <a:srgbClr val="92D050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рыночной стоимости вторичного жилья, в котором проведена тепловая модернизация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72D738-5BC7-4F51-AAEE-24FB5BD8279C}" type="parTrans" cxnId="{381AF6FE-A596-46C0-9C3B-305E7774CB98}">
      <dgm:prSet/>
      <dgm:spPr/>
      <dgm:t>
        <a:bodyPr/>
        <a:lstStyle/>
        <a:p>
          <a:endParaRPr lang="ru-RU"/>
        </a:p>
      </dgm:t>
    </dgm:pt>
    <dgm:pt modelId="{6F1D5EAE-6CC4-4D09-8DEC-5FA270D17CEE}" type="sibTrans" cxnId="{381AF6FE-A596-46C0-9C3B-305E7774CB98}">
      <dgm:prSet/>
      <dgm:spPr/>
      <dgm:t>
        <a:bodyPr/>
        <a:lstStyle/>
        <a:p>
          <a:endParaRPr lang="ru-RU"/>
        </a:p>
      </dgm:t>
    </dgm:pt>
    <dgm:pt modelId="{6021D411-2348-4556-96F8-33A54B85F745}">
      <dgm:prSet phldrT="[Текст]"/>
      <dgm:spPr>
        <a:solidFill>
          <a:srgbClr val="D4F9CB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затрат на теплопотребление.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Экономия тепловой энергии от 20% и более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661453-75E8-45AD-AD7E-48D063B587F7}" type="parTrans" cxnId="{D6B1B98E-7862-4E0B-B2B4-925445FDDC97}">
      <dgm:prSet/>
      <dgm:spPr/>
      <dgm:t>
        <a:bodyPr/>
        <a:lstStyle/>
        <a:p>
          <a:endParaRPr lang="ru-RU"/>
        </a:p>
      </dgm:t>
    </dgm:pt>
    <dgm:pt modelId="{A28374F3-1FFE-471A-ABD6-7392376414FC}" type="sibTrans" cxnId="{D6B1B98E-7862-4E0B-B2B4-925445FDDC97}">
      <dgm:prSet/>
      <dgm:spPr/>
      <dgm:t>
        <a:bodyPr/>
        <a:lstStyle/>
        <a:p>
          <a:endParaRPr lang="ru-RU"/>
        </a:p>
      </dgm:t>
    </dgm:pt>
    <dgm:pt modelId="{EFC188F4-F325-4CC9-802F-7F036B236763}">
      <dgm:prSet phldrT="[Текст]"/>
      <dgm:spPr>
        <a:solidFill>
          <a:srgbClr val="92D050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Комфорт жизни в жилом доме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432931-024C-47E1-901F-9DA10F76EF4B}" type="parTrans" cxnId="{EDE4664E-1960-40E5-979D-E38BCED8767C}">
      <dgm:prSet/>
      <dgm:spPr/>
      <dgm:t>
        <a:bodyPr/>
        <a:lstStyle/>
        <a:p>
          <a:endParaRPr lang="ru-RU"/>
        </a:p>
      </dgm:t>
    </dgm:pt>
    <dgm:pt modelId="{0432028C-2D98-4664-A0A0-5A75898F04A4}" type="sibTrans" cxnId="{EDE4664E-1960-40E5-979D-E38BCED8767C}">
      <dgm:prSet/>
      <dgm:spPr/>
      <dgm:t>
        <a:bodyPr/>
        <a:lstStyle/>
        <a:p>
          <a:endParaRPr lang="ru-RU"/>
        </a:p>
      </dgm:t>
    </dgm:pt>
    <dgm:pt modelId="{D13567A8-FE09-41E6-8B74-55C72AC4FC69}">
      <dgm:prSet phldrT="[Текст]"/>
      <dgm:spPr>
        <a:solidFill>
          <a:srgbClr val="D4F9CB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физических характеристик жилого дома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D93AD-FA97-408A-82F2-57354F7FC3C7}" type="parTrans" cxnId="{D029CE00-C4A7-42DB-888F-70EE8F8B841F}">
      <dgm:prSet/>
      <dgm:spPr/>
      <dgm:t>
        <a:bodyPr/>
        <a:lstStyle/>
        <a:p>
          <a:endParaRPr lang="ru-RU"/>
        </a:p>
      </dgm:t>
    </dgm:pt>
    <dgm:pt modelId="{A5625BC1-2268-4DDF-AF52-9CD6B220B5E9}" type="sibTrans" cxnId="{D029CE00-C4A7-42DB-888F-70EE8F8B841F}">
      <dgm:prSet/>
      <dgm:spPr/>
      <dgm:t>
        <a:bodyPr/>
        <a:lstStyle/>
        <a:p>
          <a:endParaRPr lang="ru-RU"/>
        </a:p>
      </dgm:t>
    </dgm:pt>
    <dgm:pt modelId="{D773A613-5E43-44D6-83D7-3DF3D34E5FCB}" type="pres">
      <dgm:prSet presAssocID="{3FE939FF-B741-4EBF-8CAB-B8DA54AC9D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2D681-2E4C-4BD7-8AB6-0E35DAB53E92}" type="pres">
      <dgm:prSet presAssocID="{6231BAAB-214E-4705-B98E-DB5DA886152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0308D-78AA-41D2-A57C-E1BE5680B8D3}" type="pres">
      <dgm:prSet presAssocID="{C411E1EB-D23A-44CF-A36C-BFC3F6FD9288}" presName="sibTrans" presStyleCnt="0"/>
      <dgm:spPr/>
    </dgm:pt>
    <dgm:pt modelId="{33F95728-D342-4E06-8D28-9ED5112B273F}" type="pres">
      <dgm:prSet presAssocID="{EFC188F4-F325-4CC9-802F-7F036B23676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E42B1-398D-4BA1-825E-CC60DC3D5A09}" type="pres">
      <dgm:prSet presAssocID="{0432028C-2D98-4664-A0A0-5A75898F04A4}" presName="sibTrans" presStyleCnt="0"/>
      <dgm:spPr/>
    </dgm:pt>
    <dgm:pt modelId="{5E7674C4-333B-4013-B763-48478DC44F3C}" type="pres">
      <dgm:prSet presAssocID="{BE826D1D-A0B1-4A61-851F-42025B1CD0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021B-BA91-48CC-965C-A28BDD71B2C7}" type="pres">
      <dgm:prSet presAssocID="{6F1D5EAE-6CC4-4D09-8DEC-5FA270D17CEE}" presName="sibTrans" presStyleCnt="0"/>
      <dgm:spPr/>
    </dgm:pt>
    <dgm:pt modelId="{0BC3A4F1-78EE-4E3E-AA07-AF5F591F83B0}" type="pres">
      <dgm:prSet presAssocID="{6021D411-2348-4556-96F8-33A54B85F74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33CCC-73BB-4143-BD96-B00E2240D974}" type="pres">
      <dgm:prSet presAssocID="{A28374F3-1FFE-471A-ABD6-7392376414FC}" presName="sibTrans" presStyleCnt="0"/>
      <dgm:spPr/>
    </dgm:pt>
    <dgm:pt modelId="{9B6ACF43-3B66-4C20-9FA2-F636C0400E5F}" type="pres">
      <dgm:prSet presAssocID="{D13567A8-FE09-41E6-8B74-55C72AC4FC6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345F4-9B4C-4965-93F5-98259C264030}" type="pres">
      <dgm:prSet presAssocID="{A5625BC1-2268-4DDF-AF52-9CD6B220B5E9}" presName="sibTrans" presStyleCnt="0"/>
      <dgm:spPr/>
    </dgm:pt>
    <dgm:pt modelId="{CEBCC57F-8129-47CA-9D9A-CB60E4F9F128}" type="pres">
      <dgm:prSet presAssocID="{7EEA12D5-36D3-4893-BF39-8D6BEFED164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159D2-71EE-4107-BF7E-59AA624EB4A6}" srcId="{3FE939FF-B741-4EBF-8CAB-B8DA54AC9DC3}" destId="{6231BAAB-214E-4705-B98E-DB5DA886152E}" srcOrd="0" destOrd="0" parTransId="{236314B4-9E21-4BB8-A044-7F264A4E421A}" sibTransId="{C411E1EB-D23A-44CF-A36C-BFC3F6FD9288}"/>
    <dgm:cxn modelId="{381AF6FE-A596-46C0-9C3B-305E7774CB98}" srcId="{3FE939FF-B741-4EBF-8CAB-B8DA54AC9DC3}" destId="{BE826D1D-A0B1-4A61-851F-42025B1CD044}" srcOrd="2" destOrd="0" parTransId="{0E72D738-5BC7-4F51-AAEE-24FB5BD8279C}" sibTransId="{6F1D5EAE-6CC4-4D09-8DEC-5FA270D17CEE}"/>
    <dgm:cxn modelId="{4B77EA89-6F23-4C35-960F-7438018781A1}" type="presOf" srcId="{D13567A8-FE09-41E6-8B74-55C72AC4FC69}" destId="{9B6ACF43-3B66-4C20-9FA2-F636C0400E5F}" srcOrd="0" destOrd="0" presId="urn:microsoft.com/office/officeart/2005/8/layout/default#1"/>
    <dgm:cxn modelId="{D029CE00-C4A7-42DB-888F-70EE8F8B841F}" srcId="{3FE939FF-B741-4EBF-8CAB-B8DA54AC9DC3}" destId="{D13567A8-FE09-41E6-8B74-55C72AC4FC69}" srcOrd="4" destOrd="0" parTransId="{A66D93AD-FA97-408A-82F2-57354F7FC3C7}" sibTransId="{A5625BC1-2268-4DDF-AF52-9CD6B220B5E9}"/>
    <dgm:cxn modelId="{EDE4664E-1960-40E5-979D-E38BCED8767C}" srcId="{3FE939FF-B741-4EBF-8CAB-B8DA54AC9DC3}" destId="{EFC188F4-F325-4CC9-802F-7F036B236763}" srcOrd="1" destOrd="0" parTransId="{34432931-024C-47E1-901F-9DA10F76EF4B}" sibTransId="{0432028C-2D98-4664-A0A0-5A75898F04A4}"/>
    <dgm:cxn modelId="{D88E1B3D-9C1C-44C0-85F6-69742CD0730C}" type="presOf" srcId="{3FE939FF-B741-4EBF-8CAB-B8DA54AC9DC3}" destId="{D773A613-5E43-44D6-83D7-3DF3D34E5FCB}" srcOrd="0" destOrd="0" presId="urn:microsoft.com/office/officeart/2005/8/layout/default#1"/>
    <dgm:cxn modelId="{5CCB106F-D235-4F01-AA6C-24F1CB5DE81A}" srcId="{3FE939FF-B741-4EBF-8CAB-B8DA54AC9DC3}" destId="{7EEA12D5-36D3-4893-BF39-8D6BEFED164E}" srcOrd="5" destOrd="0" parTransId="{FB8C2129-3616-4F2B-8773-A7A563AAD021}" sibTransId="{09F2D75D-24F9-4093-9746-D9770D10FE2C}"/>
    <dgm:cxn modelId="{9C4E591B-9EA2-4752-8BD9-DFC6EDF57696}" type="presOf" srcId="{EFC188F4-F325-4CC9-802F-7F036B236763}" destId="{33F95728-D342-4E06-8D28-9ED5112B273F}" srcOrd="0" destOrd="0" presId="urn:microsoft.com/office/officeart/2005/8/layout/default#1"/>
    <dgm:cxn modelId="{58CDED8A-61FB-41B3-B44D-25A7341F115F}" type="presOf" srcId="{6021D411-2348-4556-96F8-33A54B85F745}" destId="{0BC3A4F1-78EE-4E3E-AA07-AF5F591F83B0}" srcOrd="0" destOrd="0" presId="urn:microsoft.com/office/officeart/2005/8/layout/default#1"/>
    <dgm:cxn modelId="{C8337C55-325E-45BE-9495-D311AF7C78E2}" type="presOf" srcId="{7EEA12D5-36D3-4893-BF39-8D6BEFED164E}" destId="{CEBCC57F-8129-47CA-9D9A-CB60E4F9F128}" srcOrd="0" destOrd="0" presId="urn:microsoft.com/office/officeart/2005/8/layout/default#1"/>
    <dgm:cxn modelId="{D6B1B98E-7862-4E0B-B2B4-925445FDDC97}" srcId="{3FE939FF-B741-4EBF-8CAB-B8DA54AC9DC3}" destId="{6021D411-2348-4556-96F8-33A54B85F745}" srcOrd="3" destOrd="0" parTransId="{BA661453-75E8-45AD-AD7E-48D063B587F7}" sibTransId="{A28374F3-1FFE-471A-ABD6-7392376414FC}"/>
    <dgm:cxn modelId="{85B84932-CA1C-4475-BD3F-018D4FFFB3E2}" type="presOf" srcId="{6231BAAB-214E-4705-B98E-DB5DA886152E}" destId="{CE42D681-2E4C-4BD7-8AB6-0E35DAB53E92}" srcOrd="0" destOrd="0" presId="urn:microsoft.com/office/officeart/2005/8/layout/default#1"/>
    <dgm:cxn modelId="{2FD424A3-3018-4C87-9BAA-698D6C5E0684}" type="presOf" srcId="{BE826D1D-A0B1-4A61-851F-42025B1CD044}" destId="{5E7674C4-333B-4013-B763-48478DC44F3C}" srcOrd="0" destOrd="0" presId="urn:microsoft.com/office/officeart/2005/8/layout/default#1"/>
    <dgm:cxn modelId="{16E5F26C-8155-424A-8C07-B2CE1FD10B1B}" type="presParOf" srcId="{D773A613-5E43-44D6-83D7-3DF3D34E5FCB}" destId="{CE42D681-2E4C-4BD7-8AB6-0E35DAB53E92}" srcOrd="0" destOrd="0" presId="urn:microsoft.com/office/officeart/2005/8/layout/default#1"/>
    <dgm:cxn modelId="{1A88B362-935D-4B8F-A95D-7B4034FA560C}" type="presParOf" srcId="{D773A613-5E43-44D6-83D7-3DF3D34E5FCB}" destId="{87E0308D-78AA-41D2-A57C-E1BE5680B8D3}" srcOrd="1" destOrd="0" presId="urn:microsoft.com/office/officeart/2005/8/layout/default#1"/>
    <dgm:cxn modelId="{FE40FF4F-9F39-4164-89BF-6490E470C307}" type="presParOf" srcId="{D773A613-5E43-44D6-83D7-3DF3D34E5FCB}" destId="{33F95728-D342-4E06-8D28-9ED5112B273F}" srcOrd="2" destOrd="0" presId="urn:microsoft.com/office/officeart/2005/8/layout/default#1"/>
    <dgm:cxn modelId="{80DD91E2-9E85-4E5F-80F5-9F171B6EDE99}" type="presParOf" srcId="{D773A613-5E43-44D6-83D7-3DF3D34E5FCB}" destId="{DC7E42B1-398D-4BA1-825E-CC60DC3D5A09}" srcOrd="3" destOrd="0" presId="urn:microsoft.com/office/officeart/2005/8/layout/default#1"/>
    <dgm:cxn modelId="{9CBADC2F-A829-4398-85AD-F10173E13D79}" type="presParOf" srcId="{D773A613-5E43-44D6-83D7-3DF3D34E5FCB}" destId="{5E7674C4-333B-4013-B763-48478DC44F3C}" srcOrd="4" destOrd="0" presId="urn:microsoft.com/office/officeart/2005/8/layout/default#1"/>
    <dgm:cxn modelId="{686FDF27-4AD0-4F5C-9A55-FAB8BBD82302}" type="presParOf" srcId="{D773A613-5E43-44D6-83D7-3DF3D34E5FCB}" destId="{A205021B-BA91-48CC-965C-A28BDD71B2C7}" srcOrd="5" destOrd="0" presId="urn:microsoft.com/office/officeart/2005/8/layout/default#1"/>
    <dgm:cxn modelId="{70C22133-CF0B-44C6-A3A9-FBCDF397F622}" type="presParOf" srcId="{D773A613-5E43-44D6-83D7-3DF3D34E5FCB}" destId="{0BC3A4F1-78EE-4E3E-AA07-AF5F591F83B0}" srcOrd="6" destOrd="0" presId="urn:microsoft.com/office/officeart/2005/8/layout/default#1"/>
    <dgm:cxn modelId="{CDEE38DA-B248-4FF2-8FBD-0C0D31DF883D}" type="presParOf" srcId="{D773A613-5E43-44D6-83D7-3DF3D34E5FCB}" destId="{A3433CCC-73BB-4143-BD96-B00E2240D974}" srcOrd="7" destOrd="0" presId="urn:microsoft.com/office/officeart/2005/8/layout/default#1"/>
    <dgm:cxn modelId="{05175B15-0F8F-4554-8E7C-2E0734919F9F}" type="presParOf" srcId="{D773A613-5E43-44D6-83D7-3DF3D34E5FCB}" destId="{9B6ACF43-3B66-4C20-9FA2-F636C0400E5F}" srcOrd="8" destOrd="0" presId="urn:microsoft.com/office/officeart/2005/8/layout/default#1"/>
    <dgm:cxn modelId="{060D1C52-F8AD-4356-958A-6962799725E9}" type="presParOf" srcId="{D773A613-5E43-44D6-83D7-3DF3D34E5FCB}" destId="{D14345F4-9B4C-4965-93F5-98259C264030}" srcOrd="9" destOrd="0" presId="urn:microsoft.com/office/officeart/2005/8/layout/default#1"/>
    <dgm:cxn modelId="{08DD3460-883E-46A0-873A-2083809F297C}" type="presParOf" srcId="{D773A613-5E43-44D6-83D7-3DF3D34E5FCB}" destId="{CEBCC57F-8129-47CA-9D9A-CB60E4F9F12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7E9A10-F2EA-4CBC-85A1-9C7C339A7E61}" type="doc">
      <dgm:prSet loTypeId="urn:microsoft.com/office/officeart/2005/8/layout/process5" loCatId="process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A9828E4E-D25B-4058-A8A0-DEB243233AC2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Возмещение затрат:</a:t>
          </a:r>
        </a:p>
        <a:p>
          <a:r>
            <a: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Собственники жилых помещений - рассрочка на погашение затрат 50% равными долями ежемесячно</a:t>
          </a:r>
          <a:br>
            <a: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 10-15 лет с учетом совокупного ежемесячного дохода;</a:t>
          </a:r>
        </a:p>
        <a:p>
          <a:r>
            <a: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Собственники нежилых помещений - рассрочка на погашение затрат в полном объеме на 3 года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A146E95-5FA9-45DF-AB27-21E690492F51}" type="parTrans" cxnId="{05FCC98E-8366-4385-8577-F214AA684DFF}">
      <dgm:prSet/>
      <dgm:spPr/>
      <dgm:t>
        <a:bodyPr/>
        <a:lstStyle/>
        <a:p>
          <a:endParaRPr lang="ru-RU"/>
        </a:p>
      </dgm:t>
    </dgm:pt>
    <dgm:pt modelId="{09FF26E9-C6AA-409C-8E3B-910C8CD5E067}" type="sibTrans" cxnId="{05FCC98E-8366-4385-8577-F214AA684DFF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933350F6-4BC8-4B4C-9CB0-8E74B40B3A12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Предъявление собственникам оплаты</a:t>
          </a:r>
          <a:r>
            <a: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по возмещению затрат за выполненные работы по последнему акту выполненных работ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275040A-126B-42C5-B1E0-EA457AA08768}" type="parTrans" cxnId="{42E87458-5F99-440E-8545-F063223D38BC}">
      <dgm:prSet/>
      <dgm:spPr/>
      <dgm:t>
        <a:bodyPr/>
        <a:lstStyle/>
        <a:p>
          <a:endParaRPr lang="ru-RU"/>
        </a:p>
      </dgm:t>
    </dgm:pt>
    <dgm:pt modelId="{31F29055-BDCD-44DB-AD5F-A1B6B62116AD}" type="sibTrans" cxnId="{42E87458-5F99-440E-8545-F063223D38BC}">
      <dgm:prSet/>
      <dgm:spPr/>
      <dgm:t>
        <a:bodyPr/>
        <a:lstStyle/>
        <a:p>
          <a:endParaRPr lang="ru-RU"/>
        </a:p>
      </dgm:t>
    </dgm:pt>
    <dgm:pt modelId="{FE603C61-A031-4EAD-88CB-57F9695D3763}" type="pres">
      <dgm:prSet presAssocID="{0C7E9A10-F2EA-4CBC-85A1-9C7C339A7E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C1533-7030-4BAD-8DE1-469E848122BA}" type="pres">
      <dgm:prSet presAssocID="{A9828E4E-D25B-4058-A8A0-DEB243233AC2}" presName="node" presStyleLbl="node1" presStyleIdx="0" presStyleCnt="2" custScaleX="243468" custScaleY="255064" custLinFactX="100000" custLinFactNeighborX="168392" custLinFactNeighborY="-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854AB-0C87-4262-B8D6-654B0C210F99}" type="pres">
      <dgm:prSet presAssocID="{09FF26E9-C6AA-409C-8E3B-910C8CD5E067}" presName="sibTrans" presStyleLbl="sibTrans2D1" presStyleIdx="0" presStyleCnt="1" custAng="10800178"/>
      <dgm:spPr/>
      <dgm:t>
        <a:bodyPr/>
        <a:lstStyle/>
        <a:p>
          <a:endParaRPr lang="ru-RU"/>
        </a:p>
      </dgm:t>
    </dgm:pt>
    <dgm:pt modelId="{EDDC47C2-2D1F-41B8-86A9-74E6DF3439BA}" type="pres">
      <dgm:prSet presAssocID="{09FF26E9-C6AA-409C-8E3B-910C8CD5E06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94316B7-ECE7-4434-BC90-67A4EDE55166}" type="pres">
      <dgm:prSet presAssocID="{933350F6-4BC8-4B4C-9CB0-8E74B40B3A12}" presName="node" presStyleLbl="node1" presStyleIdx="1" presStyleCnt="2" custScaleX="212368" custScaleY="255064" custLinFactX="-162046" custLinFactNeighborX="-200000" custLinFactNeighborY="8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CCF77-2FD4-47CA-9D63-7AE749A3E5FD}" type="presOf" srcId="{933350F6-4BC8-4B4C-9CB0-8E74B40B3A12}" destId="{A94316B7-ECE7-4434-BC90-67A4EDE55166}" srcOrd="0" destOrd="0" presId="urn:microsoft.com/office/officeart/2005/8/layout/process5"/>
    <dgm:cxn modelId="{42E87458-5F99-440E-8545-F063223D38BC}" srcId="{0C7E9A10-F2EA-4CBC-85A1-9C7C339A7E61}" destId="{933350F6-4BC8-4B4C-9CB0-8E74B40B3A12}" srcOrd="1" destOrd="0" parTransId="{0275040A-126B-42C5-B1E0-EA457AA08768}" sibTransId="{31F29055-BDCD-44DB-AD5F-A1B6B62116AD}"/>
    <dgm:cxn modelId="{77B3CB02-2F71-416E-BCF7-54164786E6FD}" type="presOf" srcId="{0C7E9A10-F2EA-4CBC-85A1-9C7C339A7E61}" destId="{FE603C61-A031-4EAD-88CB-57F9695D3763}" srcOrd="0" destOrd="0" presId="urn:microsoft.com/office/officeart/2005/8/layout/process5"/>
    <dgm:cxn modelId="{0C0400F6-A075-4EE1-9275-9486D23CB5E8}" type="presOf" srcId="{A9828E4E-D25B-4058-A8A0-DEB243233AC2}" destId="{16DC1533-7030-4BAD-8DE1-469E848122BA}" srcOrd="0" destOrd="0" presId="urn:microsoft.com/office/officeart/2005/8/layout/process5"/>
    <dgm:cxn modelId="{1602AE78-EFDC-41E2-A0BD-2218E075D1DC}" type="presOf" srcId="{09FF26E9-C6AA-409C-8E3B-910C8CD5E067}" destId="{EDDC47C2-2D1F-41B8-86A9-74E6DF3439BA}" srcOrd="1" destOrd="0" presId="urn:microsoft.com/office/officeart/2005/8/layout/process5"/>
    <dgm:cxn modelId="{C3668B6E-515D-4D90-A691-1BD85B0F97D0}" type="presOf" srcId="{09FF26E9-C6AA-409C-8E3B-910C8CD5E067}" destId="{069854AB-0C87-4262-B8D6-654B0C210F99}" srcOrd="0" destOrd="0" presId="urn:microsoft.com/office/officeart/2005/8/layout/process5"/>
    <dgm:cxn modelId="{05FCC98E-8366-4385-8577-F214AA684DFF}" srcId="{0C7E9A10-F2EA-4CBC-85A1-9C7C339A7E61}" destId="{A9828E4E-D25B-4058-A8A0-DEB243233AC2}" srcOrd="0" destOrd="0" parTransId="{2A146E95-5FA9-45DF-AB27-21E690492F51}" sibTransId="{09FF26E9-C6AA-409C-8E3B-910C8CD5E067}"/>
    <dgm:cxn modelId="{5A0570E3-4723-4B1E-85DD-D22F5DDC4313}" type="presParOf" srcId="{FE603C61-A031-4EAD-88CB-57F9695D3763}" destId="{16DC1533-7030-4BAD-8DE1-469E848122BA}" srcOrd="0" destOrd="0" presId="urn:microsoft.com/office/officeart/2005/8/layout/process5"/>
    <dgm:cxn modelId="{67FEDF47-9088-45AA-8B42-E1C9B10910A1}" type="presParOf" srcId="{FE603C61-A031-4EAD-88CB-57F9695D3763}" destId="{069854AB-0C87-4262-B8D6-654B0C210F99}" srcOrd="1" destOrd="0" presId="urn:microsoft.com/office/officeart/2005/8/layout/process5"/>
    <dgm:cxn modelId="{3FA04D28-98C5-4496-8A04-A9BBDFE8480E}" type="presParOf" srcId="{069854AB-0C87-4262-B8D6-654B0C210F99}" destId="{EDDC47C2-2D1F-41B8-86A9-74E6DF3439BA}" srcOrd="0" destOrd="0" presId="urn:microsoft.com/office/officeart/2005/8/layout/process5"/>
    <dgm:cxn modelId="{C33B3331-2787-4C3F-8C45-944C1B3B1BE9}" type="presParOf" srcId="{FE603C61-A031-4EAD-88CB-57F9695D3763}" destId="{A94316B7-ECE7-4434-BC90-67A4EDE5516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613995-B4A4-449D-B7C6-C277F9515F13}">
      <dsp:nvSpPr>
        <dsp:cNvPr id="0" name=""/>
        <dsp:cNvSpPr/>
      </dsp:nvSpPr>
      <dsp:spPr>
        <a:xfrm>
          <a:off x="387169" y="343"/>
          <a:ext cx="1982083" cy="637031"/>
        </a:xfrm>
        <a:prstGeom prst="roundRect">
          <a:avLst>
            <a:gd name="adj" fmla="val 10000"/>
          </a:avLst>
        </a:prstGeom>
        <a:solidFill>
          <a:srgbClr val="D0F4DE"/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Цель</a:t>
          </a:r>
          <a:endParaRPr lang="ru-RU" sz="2000" b="1" kern="1200" dirty="0"/>
        </a:p>
      </dsp:txBody>
      <dsp:txXfrm>
        <a:off x="387169" y="343"/>
        <a:ext cx="1982083" cy="637031"/>
      </dsp:txXfrm>
    </dsp:sp>
    <dsp:sp modelId="{1E52DE34-4A61-40C6-89F8-875518AF5DF9}">
      <dsp:nvSpPr>
        <dsp:cNvPr id="0" name=""/>
        <dsp:cNvSpPr/>
      </dsp:nvSpPr>
      <dsp:spPr>
        <a:xfrm>
          <a:off x="585377" y="637375"/>
          <a:ext cx="198208" cy="59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668"/>
              </a:lnTo>
              <a:lnTo>
                <a:pt x="198208" y="59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D4489-47B0-473C-BB50-4996BCA9D1AC}">
      <dsp:nvSpPr>
        <dsp:cNvPr id="0" name=""/>
        <dsp:cNvSpPr/>
      </dsp:nvSpPr>
      <dsp:spPr>
        <a:xfrm>
          <a:off x="783586" y="885135"/>
          <a:ext cx="3613528" cy="691816"/>
        </a:xfrm>
        <a:prstGeom prst="roundRect">
          <a:avLst>
            <a:gd name="adj" fmla="val 10000"/>
          </a:avLst>
        </a:prstGeom>
        <a:solidFill>
          <a:srgbClr val="D0F4DE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Снижение теплопотребления многоквартирных жилых домов</a:t>
          </a:r>
          <a:endParaRPr lang="ru-RU" sz="1200" b="1" kern="1200" dirty="0"/>
        </a:p>
      </dsp:txBody>
      <dsp:txXfrm>
        <a:off x="783586" y="885135"/>
        <a:ext cx="3613528" cy="691816"/>
      </dsp:txXfrm>
    </dsp:sp>
    <dsp:sp modelId="{66131A39-D815-47D4-A61E-E063738514EC}">
      <dsp:nvSpPr>
        <dsp:cNvPr id="0" name=""/>
        <dsp:cNvSpPr/>
      </dsp:nvSpPr>
      <dsp:spPr>
        <a:xfrm>
          <a:off x="585377" y="637375"/>
          <a:ext cx="198208" cy="178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977"/>
              </a:lnTo>
              <a:lnTo>
                <a:pt x="198208" y="1786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476B-41D3-4EB4-944A-A03903B641F9}">
      <dsp:nvSpPr>
        <dsp:cNvPr id="0" name=""/>
        <dsp:cNvSpPr/>
      </dsp:nvSpPr>
      <dsp:spPr>
        <a:xfrm>
          <a:off x="783586" y="1824712"/>
          <a:ext cx="3606345" cy="1199279"/>
        </a:xfrm>
        <a:prstGeom prst="roundRect">
          <a:avLst>
            <a:gd name="adj" fmla="val 10000"/>
          </a:avLst>
        </a:prstGeom>
        <a:solidFill>
          <a:srgbClr val="D0F4DE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Создание условий для участия граждан и юридических лиц в реализации мероприятий, направленных на эффективное и рациональное  использование тепловой энергии многоквартирных жилых домов</a:t>
          </a:r>
          <a:endParaRPr lang="ru-RU" sz="1200" b="1" kern="1200" dirty="0"/>
        </a:p>
      </dsp:txBody>
      <dsp:txXfrm>
        <a:off x="783586" y="1824712"/>
        <a:ext cx="3606345" cy="1199279"/>
      </dsp:txXfrm>
    </dsp:sp>
    <dsp:sp modelId="{3D8A5815-2FD9-4078-9204-4BF83E0A1B0F}">
      <dsp:nvSpPr>
        <dsp:cNvPr id="0" name=""/>
        <dsp:cNvSpPr/>
      </dsp:nvSpPr>
      <dsp:spPr>
        <a:xfrm>
          <a:off x="4496218" y="343"/>
          <a:ext cx="1982083" cy="6681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Поддержка государства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496218" y="343"/>
        <a:ext cx="1982083" cy="668150"/>
      </dsp:txXfrm>
    </dsp:sp>
    <dsp:sp modelId="{898F6A2B-034D-4284-B0EF-3708CD6FF17C}">
      <dsp:nvSpPr>
        <dsp:cNvPr id="0" name=""/>
        <dsp:cNvSpPr/>
      </dsp:nvSpPr>
      <dsp:spPr>
        <a:xfrm>
          <a:off x="4694427" y="668494"/>
          <a:ext cx="198208" cy="631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387"/>
              </a:lnTo>
              <a:lnTo>
                <a:pt x="198208" y="631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E1432-E05E-4EF8-BECF-84A35452D043}">
      <dsp:nvSpPr>
        <dsp:cNvPr id="0" name=""/>
        <dsp:cNvSpPr/>
      </dsp:nvSpPr>
      <dsp:spPr>
        <a:xfrm>
          <a:off x="4892635" y="916254"/>
          <a:ext cx="2920972" cy="76725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Сопровождение энергоэффективных мероприятий на всех этапах  реализации</a:t>
          </a:r>
        </a:p>
      </dsp:txBody>
      <dsp:txXfrm>
        <a:off x="4892635" y="916254"/>
        <a:ext cx="2920972" cy="767254"/>
      </dsp:txXfrm>
    </dsp:sp>
    <dsp:sp modelId="{F0D92398-9993-48F8-864B-2DBF1BC187DE}">
      <dsp:nvSpPr>
        <dsp:cNvPr id="0" name=""/>
        <dsp:cNvSpPr/>
      </dsp:nvSpPr>
      <dsp:spPr>
        <a:xfrm>
          <a:off x="4694427" y="668494"/>
          <a:ext cx="222326" cy="164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536"/>
              </a:lnTo>
              <a:lnTo>
                <a:pt x="222326" y="16465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645BA-A390-41B9-A899-3E97B412B9A9}">
      <dsp:nvSpPr>
        <dsp:cNvPr id="0" name=""/>
        <dsp:cNvSpPr/>
      </dsp:nvSpPr>
      <dsp:spPr>
        <a:xfrm>
          <a:off x="4916753" y="1890924"/>
          <a:ext cx="2929107" cy="8482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Финансирование до 50%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Рассрочка платежей на 10-15 лет</a:t>
          </a:r>
          <a:endParaRPr lang="ru-RU" sz="900" b="1" kern="1200" dirty="0"/>
        </a:p>
      </dsp:txBody>
      <dsp:txXfrm>
        <a:off x="4916753" y="1890924"/>
        <a:ext cx="2929107" cy="8482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42D681-2E4C-4BD7-8AB6-0E35DAB53E92}">
      <dsp:nvSpPr>
        <dsp:cNvPr id="0" name=""/>
        <dsp:cNvSpPr/>
      </dsp:nvSpPr>
      <dsp:spPr>
        <a:xfrm>
          <a:off x="0" y="433838"/>
          <a:ext cx="2711392" cy="1626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Уменьшение затрат на оплату коммунальных услуг</a:t>
          </a:r>
          <a:endParaRPr lang="ru-RU" sz="19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3838"/>
        <a:ext cx="2711392" cy="1626835"/>
      </dsp:txXfrm>
    </dsp:sp>
    <dsp:sp modelId="{33F95728-D342-4E06-8D28-9ED5112B273F}">
      <dsp:nvSpPr>
        <dsp:cNvPr id="0" name=""/>
        <dsp:cNvSpPr/>
      </dsp:nvSpPr>
      <dsp:spPr>
        <a:xfrm>
          <a:off x="2982531" y="433838"/>
          <a:ext cx="2711392" cy="1626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Комфорт жизни в жилом доме</a:t>
          </a:r>
          <a:endParaRPr lang="ru-RU" sz="19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2531" y="433838"/>
        <a:ext cx="2711392" cy="1626835"/>
      </dsp:txXfrm>
    </dsp:sp>
    <dsp:sp modelId="{5E7674C4-333B-4013-B763-48478DC44F3C}">
      <dsp:nvSpPr>
        <dsp:cNvPr id="0" name=""/>
        <dsp:cNvSpPr/>
      </dsp:nvSpPr>
      <dsp:spPr>
        <a:xfrm>
          <a:off x="5965063" y="433838"/>
          <a:ext cx="2711392" cy="1626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рыночной стоимости вторичного жилья, в котором проведена тепловая модернизация</a:t>
          </a:r>
          <a:endParaRPr lang="ru-RU" sz="19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5063" y="433838"/>
        <a:ext cx="2711392" cy="1626835"/>
      </dsp:txXfrm>
    </dsp:sp>
    <dsp:sp modelId="{0BC3A4F1-78EE-4E3E-AA07-AF5F591F83B0}">
      <dsp:nvSpPr>
        <dsp:cNvPr id="0" name=""/>
        <dsp:cNvSpPr/>
      </dsp:nvSpPr>
      <dsp:spPr>
        <a:xfrm>
          <a:off x="0" y="2331813"/>
          <a:ext cx="2711392" cy="1626835"/>
        </a:xfrm>
        <a:prstGeom prst="rect">
          <a:avLst/>
        </a:prstGeom>
        <a:solidFill>
          <a:srgbClr val="D4F9CB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затрат на теплопотребление. 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Экономия тепловой энергии от 20% и более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31813"/>
        <a:ext cx="2711392" cy="1626835"/>
      </dsp:txXfrm>
    </dsp:sp>
    <dsp:sp modelId="{9B6ACF43-3B66-4C20-9FA2-F636C0400E5F}">
      <dsp:nvSpPr>
        <dsp:cNvPr id="0" name=""/>
        <dsp:cNvSpPr/>
      </dsp:nvSpPr>
      <dsp:spPr>
        <a:xfrm>
          <a:off x="2982531" y="2331813"/>
          <a:ext cx="2711392" cy="1626835"/>
        </a:xfrm>
        <a:prstGeom prst="rect">
          <a:avLst/>
        </a:prstGeom>
        <a:solidFill>
          <a:srgbClr val="D4F9CB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физических характеристик жилого дома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2531" y="2331813"/>
        <a:ext cx="2711392" cy="1626835"/>
      </dsp:txXfrm>
    </dsp:sp>
    <dsp:sp modelId="{CEBCC57F-8129-47CA-9D9A-CB60E4F9F128}">
      <dsp:nvSpPr>
        <dsp:cNvPr id="0" name=""/>
        <dsp:cNvSpPr/>
      </dsp:nvSpPr>
      <dsp:spPr>
        <a:xfrm>
          <a:off x="5965063" y="2331813"/>
          <a:ext cx="2711392" cy="1626835"/>
        </a:xfrm>
        <a:prstGeom prst="rect">
          <a:avLst/>
        </a:prstGeom>
        <a:solidFill>
          <a:srgbClr val="D4F9CB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Увеличение </a:t>
          </a:r>
          <a:r>
            <a:rPr lang="ru-RU" sz="1900" kern="1200" dirty="0" err="1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энергоэффективности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жилого дома до 50% и более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5063" y="2331813"/>
        <a:ext cx="2711392" cy="16268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DC1533-7030-4BAD-8DE1-469E848122BA}">
      <dsp:nvSpPr>
        <dsp:cNvPr id="0" name=""/>
        <dsp:cNvSpPr/>
      </dsp:nvSpPr>
      <dsp:spPr>
        <a:xfrm>
          <a:off x="3840355" y="2"/>
          <a:ext cx="3432452" cy="2157561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Возмещение затрат: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Собственники жилых помещений - рассрочка на погашение затрат 50% равными долями ежемесячно</a:t>
          </a:r>
          <a:br>
            <a:rPr lang="ru-RU" sz="1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 10-15 лет с учетом совокупного ежемесячного дохода;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Собственники нежилых помещений - рассрочка на погашение затрат в полном объеме на 3 года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0355" y="2"/>
        <a:ext cx="3432452" cy="2157561"/>
      </dsp:txXfrm>
    </dsp:sp>
    <dsp:sp modelId="{069854AB-0C87-4262-B8D6-654B0C210F99}">
      <dsp:nvSpPr>
        <dsp:cNvPr id="0" name=""/>
        <dsp:cNvSpPr/>
      </dsp:nvSpPr>
      <dsp:spPr>
        <a:xfrm rot="21597912">
          <a:off x="3205588" y="905368"/>
          <a:ext cx="448568" cy="349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97912">
        <a:off x="3205588" y="905368"/>
        <a:ext cx="448568" cy="349634"/>
      </dsp:txXfrm>
    </dsp:sp>
    <dsp:sp modelId="{A94316B7-ECE7-4434-BC90-67A4EDE55166}">
      <dsp:nvSpPr>
        <dsp:cNvPr id="0" name=""/>
        <dsp:cNvSpPr/>
      </dsp:nvSpPr>
      <dsp:spPr>
        <a:xfrm>
          <a:off x="0" y="2678"/>
          <a:ext cx="2993999" cy="2157561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Предъявление собственникам оплаты</a:t>
          </a:r>
          <a:r>
            <a:rPr lang="ru-RU" sz="1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по возмещению затрат за выполненные работы по последнему акту выполненных работ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78"/>
        <a:ext cx="2993999" cy="2157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9B2991-CB84-4633-8DCF-2C4AC6FC57E9}" type="datetimeFigureOut">
              <a:rPr lang="ru-RU"/>
              <a:pPr>
                <a:defRPr/>
              </a:pPr>
              <a:t>16.01.2020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FF03412-D774-48F1-8B0A-C3D5C6D8A4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8D4217-4CBC-4CDB-9240-0D95412F305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978A0-84D3-4471-B7DF-9765A95B0C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D851-4ECE-4628-92F2-DBE16EB1B6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4CA-671D-4641-8221-804A1C203A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D353D-C071-4FD4-B308-AD327C77C5B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3F84-9D47-4EC0-8000-6B548059254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1013D-7DF5-4FB5-9D6E-0591B3A4FA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59990-25CC-4BD8-966D-507C8D1472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407A-E56B-495C-819F-02C54ECF23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488B-362A-4DCA-B4AC-1E9FA9B0B3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212B1-E26B-432F-8263-DED9B6B8FE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6509-270D-4230-8EDF-FDDCDDECD4A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6811-0EE9-49F7-BC8D-C7EBD1B5F85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DCDD-1C10-43E6-AAA6-4A1591EBFB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8C6F1-9FE6-4158-8FE3-80BF12870AF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FF87-1E3C-4F5A-A94B-37C0203ADD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403C-7946-4FA6-A4F2-B9461973BB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1743-B22E-4DD4-8F53-15AB6AFA65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5D73C-C4BA-4C10-BCBB-CA97CDA4CF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9B1B-3572-4494-82AF-479CDF558A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04ECB-54FE-421D-B2D0-3F864FA9B5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F42A4-5A20-4279-BADF-783BB8D661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F8EF-0D06-4DED-B75B-549BDDB6794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F87BD89-F71A-4DE6-8D35-D6D0ADA241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3A0FCD-2F4A-4F8D-8AEC-E99D251B51E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1.xls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92696"/>
            <a:ext cx="8229600" cy="65033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25000"/>
                  </a:schemeClr>
                </a:solidFill>
              </a:rPr>
              <a:t>Энергоэффективные</a:t>
            </a:r>
            <a:r>
              <a:rPr lang="ru-RU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25000"/>
                  </a:schemeClr>
                </a:solidFill>
              </a:rPr>
              <a:t> мероприятия</a:t>
            </a:r>
            <a:endParaRPr lang="ru-RU" sz="3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6627" name="WordArt 7"/>
          <p:cNvSpPr>
            <a:spLocks noChangeArrowheads="1" noChangeShapeType="1" noTextEdit="1"/>
          </p:cNvSpPr>
          <p:nvPr/>
        </p:nvSpPr>
        <p:spPr bwMode="auto">
          <a:xfrm>
            <a:off x="971550" y="2708275"/>
            <a:ext cx="7650163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Arial"/>
                <a:cs typeface="Arial"/>
              </a:rPr>
              <a:t>Повышение энергоэффективности 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Arial"/>
                <a:cs typeface="Arial"/>
              </a:rPr>
              <a:t>в многоквартирных жилых домах 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Arial"/>
                <a:cs typeface="Arial"/>
              </a:rPr>
              <a:t>Могилевской области</a:t>
            </a:r>
          </a:p>
        </p:txBody>
      </p:sp>
      <p:sp>
        <p:nvSpPr>
          <p:cNvPr id="26628" name="AutoShape 5" descr="Coat of arms of Mohilev Oblast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ото зеленый город\IMG-b5a8d7005fe3e5ffb5428594e12b245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46075"/>
            <a:ext cx="3910012" cy="393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0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69553" y="3254326"/>
            <a:ext cx="8479072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800" i="1" dirty="0" smtClean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i="1" dirty="0">
              <a:ln>
                <a:solidFill>
                  <a:srgbClr val="DAEDEF">
                    <a:lumMod val="50000"/>
                  </a:srgb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Фото зеленый город\IMG-a0d1c8532c2fd7c969189fd056056ac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46075"/>
            <a:ext cx="3816350" cy="393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prem5\Desktop\uk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04800"/>
            <a:ext cx="3671887" cy="24003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graphicFrame>
        <p:nvGraphicFramePr>
          <p:cNvPr id="7" name="Схема 6"/>
          <p:cNvGraphicFramePr/>
          <p:nvPr/>
        </p:nvGraphicFramePr>
        <p:xfrm>
          <a:off x="467544" y="2852936"/>
          <a:ext cx="820891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42938" y="47625"/>
            <a:ext cx="8229600" cy="649288"/>
          </a:xfrm>
        </p:spPr>
        <p:txBody>
          <a:bodyPr/>
          <a:lstStyle/>
          <a:p>
            <a:r>
              <a:rPr lang="ru-RU" sz="3600" smtClean="0"/>
              <a:t>Энергоэффективные мероприятия</a:t>
            </a:r>
          </a:p>
        </p:txBody>
      </p:sp>
      <p:sp>
        <p:nvSpPr>
          <p:cNvPr id="6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46075" y="692150"/>
            <a:ext cx="8242300" cy="6492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BD0D9"/>
              </a:buClr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</a:rPr>
              <a:t>Утепление конструктивных элементов здания (стены, крыша, чердачное перекрытие, перекрытие над подвалом и другие).</a:t>
            </a:r>
          </a:p>
          <a:p>
            <a:pPr marL="0" indent="0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7" name="Picture 8" descr="https://avatars.mds.yandex.net/get-zen_doc/29485/pub_5abb983cc3321b184796c7d1_5abb9872fd96b1dc51cce2ae/scale_1200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7518" y="1692423"/>
            <a:ext cx="2616812" cy="20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413000" y="1341438"/>
            <a:ext cx="863600" cy="3460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r>
              <a:rPr lang="ru-RU" sz="1600" i="1" dirty="0"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Фасад</a:t>
            </a:r>
          </a:p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9" name="Picture 10" descr="http://strport.ru/sites/default/files/articles/uteplenie_ploskoy_krovli_epps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7175" y="1687513"/>
            <a:ext cx="3706813" cy="207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0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68313" y="4005263"/>
            <a:ext cx="2641600" cy="165576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r>
              <a:rPr lang="ru-RU" sz="2000" dirty="0">
                <a:solidFill>
                  <a:prstClr val="black"/>
                </a:solidFill>
              </a:rPr>
              <a:t>Материалы для утепления: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0BD0D9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</a:rPr>
              <a:t>Минеральная плита;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0BD0D9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</a:rPr>
              <a:t>Пенополистирольная плита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r>
              <a:rPr lang="ru-RU" sz="2000" dirty="0">
                <a:solidFill>
                  <a:prstClr val="black"/>
                </a:solidFill>
              </a:rPr>
              <a:t>Утеплитель соответствует требованиям санитарным и противопожарным нормам Республики Беларусь</a:t>
            </a:r>
          </a:p>
          <a:p>
            <a:pPr marL="0" indent="0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1" name="Picture 14" descr="https://fsm24.ru/images/article/penoplast-bazaltovoe-volokno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2775" y="4054475"/>
            <a:ext cx="2952750" cy="183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2" name="Picture 16" descr="http://konstanta-sk.ru/wp-content/uploads/2018/02/2-min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r="20812"/>
          <a:stretch/>
        </p:blipFill>
        <p:spPr bwMode="auto">
          <a:xfrm>
            <a:off x="6386513" y="4005263"/>
            <a:ext cx="2497137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8682" name="Содержимое 2"/>
          <p:cNvSpPr txBox="1">
            <a:spLocks/>
          </p:cNvSpPr>
          <p:nvPr/>
        </p:nvSpPr>
        <p:spPr bwMode="auto">
          <a:xfrm>
            <a:off x="346075" y="692150"/>
            <a:ext cx="85375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1400" b="1" i="1" u="sng">
              <a:solidFill>
                <a:srgbClr val="000000"/>
              </a:solidFill>
            </a:endParaRPr>
          </a:p>
        </p:txBody>
      </p:sp>
      <p:pic>
        <p:nvPicPr>
          <p:cNvPr id="14" name="Picture 18" descr="https://storage.75.ru/source/96/c9/96c93883-284f-4fd9-8308-9608a649aa7a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12476" y="1692422"/>
            <a:ext cx="2323631" cy="20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934200" y="1341438"/>
            <a:ext cx="865188" cy="3460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r>
              <a:rPr lang="ru-RU" sz="1600" i="1" dirty="0"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Кровля</a:t>
            </a:r>
          </a:p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81025" y="238125"/>
            <a:ext cx="8229600" cy="10620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/>
              <a:t>Реконструкция и техническая модернизация системы отопления (замена панельной системы отопления на радиаторную).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/>
              <a:t>Устройство приборов индивидуального учета и регулирования тепловой энергии.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0723" name="Рисунок 10"/>
          <p:cNvPicPr>
            <a:picLocks noChangeAspect="1"/>
          </p:cNvPicPr>
          <p:nvPr/>
        </p:nvPicPr>
        <p:blipFill>
          <a:blip r:embed="rId3" cstate="print"/>
          <a:srcRect l="35768" t="23129" r="38306" b="48436"/>
          <a:stretch>
            <a:fillRect/>
          </a:stretch>
        </p:blipFill>
        <p:spPr bwMode="auto">
          <a:xfrm>
            <a:off x="581025" y="1581150"/>
            <a:ext cx="248761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505575" y="1082675"/>
            <a:ext cx="2659063" cy="436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Система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отопления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внутри квартиры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15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85775" y="1082675"/>
            <a:ext cx="2586038" cy="4365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Система отопления внутри панели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17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395663" y="1082675"/>
            <a:ext cx="2776537" cy="47307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</a:rPr>
              <a:t>Техническая модернизация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</p:txBody>
      </p:sp>
      <p:pic>
        <p:nvPicPr>
          <p:cNvPr id="30727" name="Picture 6" descr="C:\Users\kaprem5\Desktop\heater-1414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738" y="3975100"/>
            <a:ext cx="2301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0" descr="C:\Users\kaprem5\Desktop\polomka-batar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2600" y="1581150"/>
            <a:ext cx="200501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128963" y="2205038"/>
            <a:ext cx="53181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75" y="3295650"/>
            <a:ext cx="182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7" descr="C:\Users\kaprem5\Desktop\lugansk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6500" y="1581150"/>
            <a:ext cx="224948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трелка вправо 51"/>
          <p:cNvSpPr/>
          <p:nvPr/>
        </p:nvSpPr>
        <p:spPr>
          <a:xfrm>
            <a:off x="6186488" y="2214563"/>
            <a:ext cx="53181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5795963" y="4684713"/>
            <a:ext cx="5302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3938" y="3429000"/>
            <a:ext cx="2147887" cy="238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!Важно: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установить индивидуальные приборы учета тепла удобнее и дешевле в рамках капитального ремонта жилого дома. Но это решение необходимо принимать на стадии проектирования работ по капремонту. </a:t>
            </a:r>
            <a:endParaRPr lang="ru-RU" sz="1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7200" y="3743325"/>
            <a:ext cx="2671763" cy="2025650"/>
          </a:xfrm>
          <a:prstGeom prst="roundRect">
            <a:avLst/>
          </a:prstGeom>
          <a:solidFill>
            <a:srgbClr val="EAB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buFont typeface="Wingdings" pitchFamily="2" charset="2"/>
              <a:buChar char=""/>
              <a:tabLst>
                <a:tab pos="588963" algn="l"/>
              </a:tabLst>
              <a:defRPr/>
            </a:pPr>
            <a:r>
              <a:rPr lang="ru-RU"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возможности уменьшить или увеличить подачу тепла;</a:t>
            </a:r>
          </a:p>
          <a:p>
            <a:pPr marL="342900" indent="-342900" eaLnBrk="0" hangingPunct="0">
              <a:lnSpc>
                <a:spcPts val="1200"/>
              </a:lnSpc>
              <a:tabLst>
                <a:tab pos="588963" algn="l"/>
              </a:tabLst>
              <a:defRPr/>
            </a:pPr>
            <a:endParaRPr lang="ru-RU" sz="13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"/>
              <a:tabLst>
                <a:tab pos="588963" algn="l"/>
              </a:tabLst>
              <a:defRPr/>
            </a:pPr>
            <a:r>
              <a:rPr lang="ru-RU"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возможности сэкономить на отоплении</a:t>
            </a:r>
          </a:p>
          <a:p>
            <a:pPr marL="342900" indent="-342900" eaLnBrk="0" hangingPunct="0">
              <a:lnSpc>
                <a:spcPts val="1200"/>
              </a:lnSpc>
              <a:tabLst>
                <a:tab pos="588963" algn="l"/>
              </a:tabLst>
              <a:defRPr/>
            </a:pPr>
            <a:r>
              <a:rPr lang="ru-RU"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buFont typeface="Wingdings" pitchFamily="2" charset="2"/>
              <a:buChar char=""/>
              <a:tabLst>
                <a:tab pos="588963" algn="l"/>
              </a:tabLst>
              <a:defRPr/>
            </a:pPr>
            <a:r>
              <a:rPr lang="ru-RU"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Плата за отопление начисляется одинаково от занимаемой площади</a:t>
            </a:r>
            <a:endParaRPr lang="ru-RU" sz="1300">
              <a:solidFill>
                <a:srgbClr val="FFFFFF"/>
              </a:solidFill>
            </a:endParaRPr>
          </a:p>
        </p:txBody>
      </p:sp>
      <p:pic>
        <p:nvPicPr>
          <p:cNvPr id="3073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7675" y="3208338"/>
            <a:ext cx="1508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22313"/>
            <a:ext cx="17256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5" y="722313"/>
            <a:ext cx="1712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13025"/>
            <a:ext cx="2055812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8938" y="4692650"/>
            <a:ext cx="17510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94330" y="188640"/>
            <a:ext cx="7488832" cy="43204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ru-RU" sz="2000" i="1" dirty="0" smtClean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Учет фактического теплопотребления в квартире</a:t>
            </a:r>
            <a:endParaRPr lang="ru-RU" sz="2000" b="1" dirty="0"/>
          </a:p>
        </p:txBody>
      </p:sp>
      <p:sp>
        <p:nvSpPr>
          <p:cNvPr id="20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005263" y="2743200"/>
            <a:ext cx="1795462" cy="107473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ru-RU" sz="1300" b="1" i="1" dirty="0"/>
              <a:t>Возможность самостоятельно регулировать температуру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</p:txBody>
      </p:sp>
      <p:sp>
        <p:nvSpPr>
          <p:cNvPr id="21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726238" y="2254250"/>
            <a:ext cx="1636712" cy="3508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500" b="1" i="1" dirty="0">
                <a:solidFill>
                  <a:schemeClr val="bg2">
                    <a:lumMod val="25000"/>
                  </a:schemeClr>
                </a:solidFill>
              </a:rPr>
              <a:t>Регулятор тепла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22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198938" y="4144963"/>
            <a:ext cx="3201987" cy="40640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25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Экономия семейного бюджета</a:t>
            </a:r>
          </a:p>
          <a:p>
            <a:pPr algn="ctr">
              <a:defRPr/>
            </a:pPr>
            <a:endParaRPr lang="ru-RU" sz="1300" dirty="0"/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2705100"/>
            <a:ext cx="3455988" cy="28797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buFont typeface="Wingdings" pitchFamily="2" charset="2"/>
              <a:buChar char=""/>
              <a:tabLst>
                <a:tab pos="571500" algn="l"/>
              </a:tabLst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 энергии ниже на 15-20%;</a:t>
            </a:r>
          </a:p>
          <a:p>
            <a:pPr marL="342900" indent="-342900" eaLnBrk="0" hangingPunct="0">
              <a:tabLst>
                <a:tab pos="571500" algn="l"/>
              </a:tabLst>
              <a:defRPr/>
            </a:pPr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"/>
              <a:tabLst>
                <a:tab pos="571500" algn="l"/>
              </a:tabLst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Месячная плата за тепло зависит не от площади жилья, а его реального потребления в квартирах;</a:t>
            </a:r>
          </a:p>
          <a:p>
            <a:pPr marL="342900" indent="-342900" eaLnBrk="0" hangingPunct="0">
              <a:tabLst>
                <a:tab pos="571500" algn="l"/>
              </a:tabLst>
              <a:defRPr/>
            </a:pPr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"/>
              <a:tabLst>
                <a:tab pos="571500" algn="l"/>
              </a:tabLst>
              <a:defRPr/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10% скидка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тепловую энергию в течение 3 лет, если ИПУ установлены потребителями за счет собственных средств.</a:t>
            </a:r>
          </a:p>
        </p:txBody>
      </p:sp>
      <p:pic>
        <p:nvPicPr>
          <p:cNvPr id="3175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711200"/>
            <a:ext cx="20558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8700" y="711200"/>
            <a:ext cx="1271588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8" descr="C:\Users\kaprem5\Desktop\pGyjQXRM1x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6988" y="4692650"/>
            <a:ext cx="18478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5949950" y="3176588"/>
            <a:ext cx="455613" cy="207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7559676" y="4268787"/>
            <a:ext cx="455612" cy="20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115616" y="188640"/>
          <a:ext cx="8388424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772" name="Диаграмма 1"/>
          <p:cNvGraphicFramePr>
            <a:graphicFrameLocks/>
          </p:cNvGraphicFramePr>
          <p:nvPr/>
        </p:nvGraphicFramePr>
        <p:xfrm>
          <a:off x="250825" y="404813"/>
          <a:ext cx="8785225" cy="5472112"/>
        </p:xfrm>
        <a:graphic>
          <a:graphicData uri="http://schemas.openxmlformats.org/presentationml/2006/ole">
            <p:oleObj spid="_x0000_s32772" r:id="rId5" imgW="8785097" imgH="547468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747"/>
            <a:ext cx="8460432" cy="54868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ru-RU" sz="20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Выгода проведения тепловой </a:t>
            </a:r>
            <a:r>
              <a:rPr lang="ru-RU" sz="2000" i="1" dirty="0" smtClean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модернизации</a:t>
            </a:r>
            <a:endParaRPr lang="ru-RU" sz="2000" i="1" dirty="0">
              <a:ln>
                <a:solidFill>
                  <a:srgbClr val="DAEDEF">
                    <a:lumMod val="50000"/>
                  </a:srgbClr>
                </a:solidFill>
              </a:ln>
              <a:solidFill>
                <a:srgbClr val="DAEDEF">
                  <a:lumMod val="2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3800" y="1935163"/>
            <a:ext cx="3995738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18818" y="386723"/>
          <a:ext cx="86764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7" name="Заголовок 1"/>
          <p:cNvSpPr txBox="1">
            <a:spLocks/>
          </p:cNvSpPr>
          <p:nvPr/>
        </p:nvSpPr>
        <p:spPr bwMode="auto">
          <a:xfrm>
            <a:off x="341313" y="4797425"/>
            <a:ext cx="84613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Данные показатели не только улучшают здание и жилищные условия в нем, но и несут экономическую выгоду для благосостояния жителей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989255" y="692696"/>
          <a:ext cx="727280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449195" y="150268"/>
            <a:ext cx="8352928" cy="326719"/>
          </a:xfrm>
          <a:prstGeom prst="rect">
            <a:avLst/>
          </a:prstGeom>
        </p:spPr>
        <p:txBody>
          <a:bodyPr lIns="0" rIns="0" bIns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ru-RU" sz="18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Последовательность </a:t>
            </a:r>
            <a:r>
              <a:rPr lang="ru-RU" sz="1800" i="1" dirty="0" smtClean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реализации  </a:t>
            </a:r>
            <a:r>
              <a:rPr lang="ru-RU" sz="18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тепловой </a:t>
            </a:r>
            <a:r>
              <a:rPr lang="ru-RU" sz="1800" i="1" dirty="0" smtClean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модернизации жилого дома</a:t>
            </a:r>
            <a:endParaRPr lang="ru-RU" sz="1800" i="1" dirty="0">
              <a:ln>
                <a:solidFill>
                  <a:srgbClr val="DAEDEF">
                    <a:lumMod val="50000"/>
                  </a:srgbClr>
                </a:solidFill>
              </a:ln>
              <a:solidFill>
                <a:srgbClr val="DAEDEF">
                  <a:lumMod val="25000"/>
                </a:srgbClr>
              </a:solidFill>
            </a:endParaRPr>
          </a:p>
        </p:txBody>
      </p:sp>
      <p:pic>
        <p:nvPicPr>
          <p:cNvPr id="3074" name="Picture 2" descr="C:\Users\kaprem5\Desktop\уведомлени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3068638"/>
            <a:ext cx="2214562" cy="258286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075" name="Picture 3" descr="C:\Users\kaprem5\Desktop\900211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22800" y="3068638"/>
            <a:ext cx="3875088" cy="258286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9580" y="2564904"/>
            <a:ext cx="8568952" cy="3077766"/>
          </a:xfrm>
          <a:prstGeom prst="rect">
            <a:avLst/>
          </a:prstGeom>
          <a:solidFill>
            <a:srgbClr val="EAB0B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Жилищный кодекс Республики Беларусь.</a:t>
            </a:r>
          </a:p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169. Доля в праве общей собственности на общее имущество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Пункт 1. Доля участника совместного домовладения в праве общей собственности на общее имущество пропорциональна доле общей площади принадлежащих ему объектов недвижимого имущества в общей площади жилых и (или) нежилых помещений жилого дома, иного капитального строения (здания, сооружения), расположенного на придомовой территории, всех участников совместного домовладения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defRPr/>
            </a:pPr>
            <a:endParaRPr lang="ru-RU" sz="1600" dirty="0"/>
          </a:p>
        </p:txBody>
      </p:sp>
      <p:sp>
        <p:nvSpPr>
          <p:cNvPr id="8" name="Заголовок 1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449195" y="150268"/>
            <a:ext cx="8352928" cy="542428"/>
          </a:xfrm>
          <a:prstGeom prst="rect">
            <a:avLst/>
          </a:prstGeom>
        </p:spPr>
        <p:txBody>
          <a:bodyPr lIns="0" rIns="0" bIns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ru-RU" sz="2400" i="1" dirty="0" smtClean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Определение размера затрат собственника</a:t>
            </a:r>
          </a:p>
        </p:txBody>
      </p:sp>
      <p:sp>
        <p:nvSpPr>
          <p:cNvPr id="37894" name="Прямоугольник 3"/>
          <p:cNvSpPr>
            <a:spLocks noChangeArrowheads="1"/>
          </p:cNvSpPr>
          <p:nvPr/>
        </p:nvSpPr>
        <p:spPr bwMode="auto">
          <a:xfrm>
            <a:off x="447675" y="981075"/>
            <a:ext cx="83502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Размер затрат, приходящихся на собственника, определяется пропорционально доле общей площади принадлежащих ему жилых и (или) нежилых помещений в общей площади жилых и (или) нежилых помещений многоквартирного жилого дома.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417</Words>
  <Application>Microsoft Office PowerPoint</Application>
  <PresentationFormat>Экран (4:3)</PresentationFormat>
  <Paragraphs>65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Оформление по умолчанию</vt:lpstr>
      <vt:lpstr>6_Оформление по умолчанию</vt:lpstr>
      <vt:lpstr>Диаграмма Microsoft Office Excel</vt:lpstr>
      <vt:lpstr>Энергоэффективные мероприятия</vt:lpstr>
      <vt:lpstr>Слайд 2</vt:lpstr>
      <vt:lpstr>Энергоэффективные мероприятия</vt:lpstr>
      <vt:lpstr>Слайд 4</vt:lpstr>
      <vt:lpstr>Слайд 5</vt:lpstr>
      <vt:lpstr>Слайд 6</vt:lpstr>
      <vt:lpstr>Выгода проведения тепловой модернизации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 технико-экономического совета  ГО «Минское городское жилищное хозяйство»  21 ноября 2014 года</dc:title>
  <dc:creator>ssm</dc:creator>
  <cp:lastModifiedBy>Zver</cp:lastModifiedBy>
  <cp:revision>164</cp:revision>
  <cp:lastPrinted>2019-03-22T07:54:03Z</cp:lastPrinted>
  <dcterms:created xsi:type="dcterms:W3CDTF">2014-11-20T06:34:41Z</dcterms:created>
  <dcterms:modified xsi:type="dcterms:W3CDTF">2020-01-16T08:24:02Z</dcterms:modified>
</cp:coreProperties>
</file>